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6" r:id="rId6"/>
    <p:sldId id="261" r:id="rId7"/>
    <p:sldId id="267" r:id="rId8"/>
    <p:sldId id="262" r:id="rId9"/>
    <p:sldId id="268" r:id="rId10"/>
    <p:sldId id="263" r:id="rId11"/>
    <p:sldId id="270" r:id="rId12"/>
    <p:sldId id="269" r:id="rId13"/>
    <p:sldId id="264" r:id="rId14"/>
    <p:sldId id="271" r:id="rId15"/>
    <p:sldId id="27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5682B-5F62-427E-B450-A35E5B9AF8F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F65E7-3D65-46E4-ACF5-6E9B63559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5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A9F95-268C-48C9-988E-862B00DBBC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7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A9F95-268C-48C9-988E-862B00DBBC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8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A9F95-268C-48C9-988E-862B00DBBC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A9F95-268C-48C9-988E-862B00DBBC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2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A9F95-268C-48C9-988E-862B00DBBC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4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2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85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2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498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1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6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0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2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3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6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/>
              <a:t>LAWYERS AT THE CROSSROADS: </a:t>
            </a:r>
            <a:br>
              <a:rPr lang="en-US" sz="4400" dirty="0" smtClean="0"/>
            </a:br>
            <a:r>
              <a:rPr lang="en-US" sz="4400" dirty="0" smtClean="0"/>
              <a:t>GOVERNMENT ETHICS &amp; THE RULES OF PROFESSIONAL CONDUCT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602105"/>
          </a:xfrm>
        </p:spPr>
        <p:txBody>
          <a:bodyPr>
            <a:normAutofit/>
          </a:bodyPr>
          <a:lstStyle/>
          <a:p>
            <a:r>
              <a:rPr lang="en-US" dirty="0" smtClean="0"/>
              <a:t>Dan Gilbert, Office of Legislative Counsel</a:t>
            </a:r>
          </a:p>
          <a:p>
            <a:r>
              <a:rPr lang="en-US" dirty="0" smtClean="0"/>
              <a:t>Amber Hollister, Oregon State Bar</a:t>
            </a:r>
          </a:p>
          <a:p>
            <a:r>
              <a:rPr lang="en-US" dirty="0" smtClean="0"/>
              <a:t>Oregon State Capitol</a:t>
            </a:r>
          </a:p>
          <a:p>
            <a:r>
              <a:rPr lang="en-US" dirty="0" smtClean="0"/>
              <a:t>December 6,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CONFlICTS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948096"/>
              </p:ext>
            </p:extLst>
          </p:nvPr>
        </p:nvGraphicFramePr>
        <p:xfrm>
          <a:off x="251847" y="1737360"/>
          <a:ext cx="931887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645">
                <a:tc>
                  <a:txBody>
                    <a:bodyPr/>
                    <a:lstStyle/>
                    <a:p>
                      <a:r>
                        <a:rPr lang="en-US" dirty="0" smtClean="0"/>
                        <a:t>ORS Chapter 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RPC 1.11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Conflicts provisions</a:t>
                      </a:r>
                      <a:r>
                        <a:rPr lang="en-US" baseline="0" dirty="0" smtClean="0"/>
                        <a:t> – 244.120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to regular current and former client</a:t>
                      </a:r>
                      <a:r>
                        <a:rPr lang="en-US" baseline="0" dirty="0" smtClean="0"/>
                        <a:t> conflict rules,</a:t>
                      </a:r>
                      <a:r>
                        <a:rPr lang="en-US" dirty="0" smtClean="0"/>
                        <a:t> including self-conflict provisions,</a:t>
                      </a:r>
                      <a:r>
                        <a:rPr lang="en-US" baseline="0" dirty="0" smtClean="0"/>
                        <a:t> RPC 1.11(d)(1)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 working on matter you worked on as a private lawyer, without informed consent. RPC 1.11(d)(2)(v)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7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HYPOTHETICAL NO 4: DIVIDED LOYALTIES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is an attorney in private practice who was appointed by the Governor to serve on a public commission.  </a:t>
            </a:r>
          </a:p>
          <a:p>
            <a:r>
              <a:rPr lang="en-US" dirty="0" smtClean="0"/>
              <a:t>During the commission’s public meeting, Sam realizes that a proposed regulation could harm several small businesses he represents as an attorney.</a:t>
            </a:r>
          </a:p>
          <a:p>
            <a:r>
              <a:rPr lang="en-US" dirty="0" smtClean="0"/>
              <a:t>How should Sam analyze the issues? What should he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NO 5: SWITCHING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 formerly worked as an assistant deputy attorney, where she prosecuted misdemeanors and felonies.</a:t>
            </a:r>
          </a:p>
          <a:p>
            <a:r>
              <a:rPr lang="en-US" dirty="0" smtClean="0"/>
              <a:t>She is now in private practice as a criminal defense attorney.  She has been approached by Max, who is charged with a DUII because he did not successfully complete diversion.  Pat formerly appeared on Max’s case, and offered him diversion.  </a:t>
            </a:r>
            <a:endParaRPr lang="en-US" dirty="0"/>
          </a:p>
          <a:p>
            <a:r>
              <a:rPr lang="en-US" dirty="0" smtClean="0"/>
              <a:t>How should Pat analyze the issue?</a:t>
            </a:r>
          </a:p>
        </p:txBody>
      </p:sp>
    </p:spTree>
    <p:extLst>
      <p:ext uri="{BB962C8B-B14F-4D97-AF65-F5344CB8AC3E}">
        <p14:creationId xmlns:p14="http://schemas.microsoft.com/office/powerpoint/2010/main" val="13036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664957"/>
              </p:ext>
            </p:extLst>
          </p:nvPr>
        </p:nvGraphicFramePr>
        <p:xfrm>
          <a:off x="209937" y="1930400"/>
          <a:ext cx="928458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2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ORS Chapter 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RPC 1.11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Subsequent employment,</a:t>
                      </a:r>
                      <a:r>
                        <a:rPr lang="en-US" baseline="0" dirty="0" smtClean="0"/>
                        <a:t> ORS 244.047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Employment after participation in public contracting, ORS 244.040(3)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 on</a:t>
                      </a:r>
                      <a:r>
                        <a:rPr lang="en-US" baseline="0" dirty="0" smtClean="0"/>
                        <a:t> n</a:t>
                      </a:r>
                      <a:r>
                        <a:rPr lang="en-US" dirty="0" smtClean="0"/>
                        <a:t>egotiating for private employment.  RPC 1.11(d)(2)(vi)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7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HYPOTHETICAL NO 6:</a:t>
            </a:r>
            <a:br>
              <a:rPr lang="en-US" dirty="0" smtClean="0"/>
            </a:br>
            <a:r>
              <a:rPr lang="en-US" dirty="0" smtClean="0"/>
              <a:t>SEEKING NEW HORIZONS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Emily is a staffer who is aiding a legislative committee with an ongoing investigation about alleged agency malfeasance. </a:t>
            </a:r>
          </a:p>
          <a:p>
            <a:r>
              <a:rPr lang="en-US" dirty="0" smtClean="0"/>
              <a:t>During the investigation, she becomes an expert on the agency’s service delivery model, programs, and financials.  </a:t>
            </a:r>
          </a:p>
          <a:p>
            <a:r>
              <a:rPr lang="en-US" dirty="0" smtClean="0"/>
              <a:t>Near the end of session, Emily is approached by a consultant that has been hired by the agency to turn things around.  She would love to take the job.  </a:t>
            </a:r>
          </a:p>
          <a:p>
            <a:r>
              <a:rPr lang="en-US" dirty="0" smtClean="0"/>
              <a:t>How should Emily analyze the situation?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7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SB 478 – Relating to nondisclosure agreements.</a:t>
            </a:r>
          </a:p>
          <a:p>
            <a:r>
              <a:rPr lang="en-US" sz="2800" dirty="0" smtClean="0"/>
              <a:t>HB 2096 – Relating to payment of attorney fees in contested cases involving the Oregon Government Ethics Commission.</a:t>
            </a:r>
          </a:p>
          <a:p>
            <a:r>
              <a:rPr lang="en-US" sz="2800" dirty="0" smtClean="0"/>
              <a:t>HB 2595 – Relating to lobbying by former members of the Legislative Assembly.</a:t>
            </a:r>
          </a:p>
          <a:p>
            <a:r>
              <a:rPr lang="en-US" sz="2800" dirty="0" smtClean="0"/>
              <a:t>HB 3377 – Relating to the legislative branch (Joint Committee on Conduct Legislation).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255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Dan Gilbert</a:t>
            </a:r>
          </a:p>
          <a:p>
            <a:pPr marL="0" indent="0">
              <a:buNone/>
            </a:pPr>
            <a:r>
              <a:rPr lang="en-US" dirty="0" smtClean="0"/>
              <a:t>Office of Legislative Counsel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Amber Hollister</a:t>
            </a:r>
          </a:p>
          <a:p>
            <a:pPr marL="0" indent="0">
              <a:buNone/>
            </a:pPr>
            <a:r>
              <a:rPr lang="en-US" dirty="0"/>
              <a:t>Oregon State Bar </a:t>
            </a:r>
            <a:br>
              <a:rPr lang="en-US" dirty="0"/>
            </a:br>
            <a:r>
              <a:rPr lang="en-US" dirty="0"/>
              <a:t>ahollister@osbar.org</a:t>
            </a:r>
            <a:br>
              <a:rPr lang="en-US" dirty="0"/>
            </a:br>
            <a:r>
              <a:rPr lang="en-US" dirty="0"/>
              <a:t>503.620.0222</a:t>
            </a:r>
          </a:p>
          <a:p>
            <a:pPr marL="0" indent="0">
              <a:buNone/>
            </a:pPr>
            <a:r>
              <a:rPr lang="en-US" dirty="0"/>
              <a:t>      @</a:t>
            </a:r>
            <a:r>
              <a:rPr lang="en-US" dirty="0" err="1"/>
              <a:t>oregonethics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www.osbar.org/ethics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739" y="4142168"/>
            <a:ext cx="304400" cy="24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Look both ways: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03960"/>
            <a:ext cx="7954660" cy="4370918"/>
          </a:xfr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-381000" y="411480"/>
            <a:ext cx="9829800" cy="611123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REMEMBER TO LOOK BOTH WAYS: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accent2"/>
              </a:solidFill>
            </a:endParaRPr>
          </a:p>
          <a:p>
            <a:pPr algn="ctr"/>
            <a:endParaRPr lang="en-US" sz="2800" dirty="0">
              <a:solidFill>
                <a:schemeClr val="accent2"/>
              </a:solidFill>
            </a:endParaRPr>
          </a:p>
          <a:p>
            <a:pPr algn="ctr"/>
            <a:endParaRPr lang="en-US" sz="2800" dirty="0" smtClean="0">
              <a:solidFill>
                <a:schemeClr val="accent2"/>
              </a:solidFill>
            </a:endParaRPr>
          </a:p>
          <a:p>
            <a:pPr algn="ctr"/>
            <a:endParaRPr lang="en-US" sz="2800" dirty="0">
              <a:solidFill>
                <a:schemeClr val="accent2"/>
              </a:solidFill>
            </a:endParaRPr>
          </a:p>
          <a:p>
            <a:pPr algn="ctr"/>
            <a:endParaRPr lang="en-US" sz="2800" dirty="0" smtClean="0">
              <a:solidFill>
                <a:schemeClr val="accent2"/>
              </a:solidFill>
            </a:endParaRPr>
          </a:p>
          <a:p>
            <a:pPr algn="ctr"/>
            <a:endParaRPr lang="en-US" sz="2800" dirty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  OREGON GOVERNMENT ETHICS LAW, ORS CHAPTER 244</a:t>
            </a:r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OREGON RULE OF PROFESSIONAL CONDUCT 1.11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REGULATES YOU?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Government Ethics Commission</a:t>
            </a:r>
          </a:p>
          <a:p>
            <a:r>
              <a:rPr lang="en-US" dirty="0" smtClean="0"/>
              <a:t>Created by Statute</a:t>
            </a:r>
          </a:p>
          <a:p>
            <a:r>
              <a:rPr lang="en-US" dirty="0" smtClean="0"/>
              <a:t>Regulatory Entity Enforcing Oregon Government Ethics Law, Chapter 244</a:t>
            </a:r>
          </a:p>
          <a:p>
            <a:r>
              <a:rPr lang="en-US" dirty="0" smtClean="0"/>
              <a:t>Can Impose Civil Penalties on Public Officials, Lobbyists, and Candidates for Noncompliance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 State Bar</a:t>
            </a:r>
          </a:p>
          <a:p>
            <a:r>
              <a:rPr lang="en-US" dirty="0" smtClean="0"/>
              <a:t>Instrumentality of Judicial Department</a:t>
            </a:r>
          </a:p>
          <a:p>
            <a:r>
              <a:rPr lang="en-US" dirty="0" smtClean="0"/>
              <a:t>Regulatory Entity Enforcing Oregon Rules of Professional Conduct</a:t>
            </a:r>
          </a:p>
          <a:p>
            <a:r>
              <a:rPr lang="en-US" dirty="0" smtClean="0"/>
              <a:t>Can Sanction Lawyers for Professional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INFLUENCE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872687"/>
              </p:ext>
            </p:extLst>
          </p:nvPr>
        </p:nvGraphicFramePr>
        <p:xfrm>
          <a:off x="129540" y="2279468"/>
          <a:ext cx="962406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2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ORS Chapter 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RPC 1.11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“but</a:t>
                      </a:r>
                      <a:r>
                        <a:rPr lang="en-US" baseline="0" dirty="0" smtClean="0"/>
                        <a:t> for” prohibition - </a:t>
                      </a:r>
                      <a:r>
                        <a:rPr lang="en-US" dirty="0" smtClean="0"/>
                        <a:t>ORS 244.040(1)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use of</a:t>
                      </a:r>
                      <a:r>
                        <a:rPr lang="en-US" baseline="0" dirty="0" smtClean="0"/>
                        <a:t> public </a:t>
                      </a:r>
                      <a:r>
                        <a:rPr lang="en-US" dirty="0" smtClean="0"/>
                        <a:t>position</a:t>
                      </a:r>
                      <a:r>
                        <a:rPr lang="en-US" baseline="0" dirty="0" smtClean="0"/>
                        <a:t> to</a:t>
                      </a:r>
                      <a:r>
                        <a:rPr lang="en-US" dirty="0" smtClean="0"/>
                        <a:t> obtain special advantage in</a:t>
                      </a:r>
                      <a:r>
                        <a:rPr lang="en-US" baseline="0" dirty="0" smtClean="0"/>
                        <a:t> legislative matters.  RPC 1.11(d)(2)(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u</a:t>
                      </a:r>
                      <a:r>
                        <a:rPr lang="en-US" dirty="0" smtClean="0"/>
                        <a:t>se of public position</a:t>
                      </a:r>
                      <a:r>
                        <a:rPr lang="en-US" baseline="0" dirty="0" smtClean="0"/>
                        <a:t> to influence tribunal.  RPC 1.11(d)(2)(ii)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HYPOTHETICAL 1: </a:t>
            </a:r>
            <a:br>
              <a:rPr lang="en-US" dirty="0" smtClean="0"/>
            </a:br>
            <a:r>
              <a:rPr lang="en-US" dirty="0" smtClean="0"/>
              <a:t>LAND USE HEARTBURN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Jane is a legislative staffer and new attorney.  She receives a call from her mother, a real estate developer, who is embroiled in a dispute with the Land Use Board of Appeals.  </a:t>
            </a:r>
          </a:p>
          <a:p>
            <a:r>
              <a:rPr lang="en-US" dirty="0" smtClean="0"/>
              <a:t>Jane knows her elected enjoys a close personal relationship with a member of the board, Ben Boundary.  Jane’s mom suggests that she make a call to Ben to encourage him to make a favorable decision for her mom.  </a:t>
            </a:r>
          </a:p>
          <a:p>
            <a:r>
              <a:rPr lang="en-US" dirty="0" smtClean="0"/>
              <a:t>How should Jane analyze this issue?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BRIBES &amp; GIFTS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180159"/>
              </p:ext>
            </p:extLst>
          </p:nvPr>
        </p:nvGraphicFramePr>
        <p:xfrm>
          <a:off x="234702" y="2636520"/>
          <a:ext cx="936649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ORS Chapter 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RPC 1.11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“but</a:t>
                      </a:r>
                      <a:r>
                        <a:rPr lang="en-US" baseline="0" dirty="0" smtClean="0"/>
                        <a:t> for” prohibition - </a:t>
                      </a:r>
                      <a:r>
                        <a:rPr lang="en-US" dirty="0" smtClean="0"/>
                        <a:t>ORS 244.040</a:t>
                      </a:r>
                    </a:p>
                    <a:p>
                      <a:r>
                        <a:rPr lang="en-US" dirty="0" smtClean="0"/>
                        <a:t>  gift </a:t>
                      </a:r>
                      <a:r>
                        <a:rPr lang="en-US" dirty="0" smtClean="0"/>
                        <a:t>limit</a:t>
                      </a:r>
                      <a:r>
                        <a:rPr lang="en-US" baseline="0" dirty="0" smtClean="0"/>
                        <a:t> – ORS </a:t>
                      </a:r>
                      <a:r>
                        <a:rPr lang="en-US" dirty="0" smtClean="0"/>
                        <a:t>244.025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accepting bribes. RPC 1.11(d)(2)(iii)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9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NO. 2: BLAZER FEVER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John is a volunteer member of a local school board, who also happens to be a lawyer.  An educational testing vendor offers John courtside tickets to the Blazers.  John is over the moon - he is a super fan. </a:t>
            </a:r>
          </a:p>
          <a:p>
            <a:r>
              <a:rPr lang="en-US" dirty="0" smtClean="0"/>
              <a:t>John knows that the vendor is responding to an RFP seeking a contract with the school district, and likely wants his vote to approve the deal.  </a:t>
            </a:r>
          </a:p>
          <a:p>
            <a:r>
              <a:rPr lang="en-US" dirty="0" smtClean="0"/>
              <a:t>How should John analyze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 INFORMATION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149061"/>
              </p:ext>
            </p:extLst>
          </p:nvPr>
        </p:nvGraphicFramePr>
        <p:xfrm>
          <a:off x="310902" y="2442754"/>
          <a:ext cx="942745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ORS Chapter 244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RPC 1.11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</a:t>
                      </a:r>
                      <a:r>
                        <a:rPr lang="en-US" baseline="0" dirty="0" smtClean="0"/>
                        <a:t>use of confidential information for personal gain  - </a:t>
                      </a:r>
                      <a:r>
                        <a:rPr lang="en-US" dirty="0" smtClean="0"/>
                        <a:t>ORS 244.040(4)&amp;(5)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using confidential government</a:t>
                      </a:r>
                      <a:r>
                        <a:rPr lang="en-US" baseline="0" dirty="0" smtClean="0"/>
                        <a:t> info to represent private client.  RPC 1.11 (c) &amp;(d)(2)(iv)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88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NO. 3: SKETCHY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Harry, an attorney, was previously employed by the Oregon Department of Revenue, where he helped the agency investigate tax fraud.  While at DOR, Harry learned that </a:t>
            </a:r>
            <a:r>
              <a:rPr lang="en-US" dirty="0" err="1" smtClean="0"/>
              <a:t>MegaCorp</a:t>
            </a:r>
            <a:r>
              <a:rPr lang="en-US" dirty="0" smtClean="0"/>
              <a:t> was being audited, and DOR had suspicions it was engaged in tax evasion.</a:t>
            </a:r>
          </a:p>
          <a:p>
            <a:r>
              <a:rPr lang="en-US" dirty="0" smtClean="0"/>
              <a:t>Harry now works for a private law firm, and has been asked to work on a deal with a firm client that is seeking to acquire an asset from </a:t>
            </a:r>
            <a:r>
              <a:rPr lang="en-US" dirty="0" err="1" smtClean="0"/>
              <a:t>MegaCorp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his prior work for DOR, Harry questions the valuation of the asset.  He is not sure whether DOR’s investigation is finished.</a:t>
            </a:r>
          </a:p>
          <a:p>
            <a:r>
              <a:rPr lang="en-US" dirty="0" smtClean="0"/>
              <a:t>How should Harry analyze the 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909</Words>
  <Application>Microsoft Office PowerPoint</Application>
  <PresentationFormat>Widescreen</PresentationFormat>
  <Paragraphs>109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LAWYERS AT THE CROSSROADS:  GOVERNMENT ETHICS &amp; THE RULES OF PROFESSIONAL CONDUCT</vt:lpstr>
      <vt:lpstr>Remember to Look both ways:</vt:lpstr>
      <vt:lpstr>WHO REGULATES YOU?</vt:lpstr>
      <vt:lpstr>SPECIAL INFLUENCE </vt:lpstr>
      <vt:lpstr>HYPOTHETICAL 1:  LAND USE HEARTBURN</vt:lpstr>
      <vt:lpstr>BRIBES &amp; GIFTS </vt:lpstr>
      <vt:lpstr>HYPOTHETICAL NO. 2: BLAZER FEVER</vt:lpstr>
      <vt:lpstr>CONFIDENTIAL INFORMATION </vt:lpstr>
      <vt:lpstr>HYPOTHETICAL NO. 3: SKETCHY DEAL</vt:lpstr>
      <vt:lpstr>CONFlICTS </vt:lpstr>
      <vt:lpstr>HYPOTHETICAL NO 4: DIVIDED LOYALTIES  </vt:lpstr>
      <vt:lpstr>HYPOTHETICAL NO 5: SWITCHING SIDES</vt:lpstr>
      <vt:lpstr>EMPLOYMENT  </vt:lpstr>
      <vt:lpstr>HYPOTHETICAL NO 6: SEEKING NEW HORIZONS</vt:lpstr>
      <vt:lpstr>2019 LEGISLATION OF INTEREST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Lawyers At the crossroads: Government Ethics &amp; the Rules of professional Conduct</dc:title>
  <dc:creator>Amber Hollister</dc:creator>
  <cp:lastModifiedBy>Amy Zubko</cp:lastModifiedBy>
  <cp:revision>14</cp:revision>
  <dcterms:created xsi:type="dcterms:W3CDTF">2016-12-08T20:51:32Z</dcterms:created>
  <dcterms:modified xsi:type="dcterms:W3CDTF">2019-12-04T21:02:45Z</dcterms:modified>
</cp:coreProperties>
</file>